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企画書" id="{b1d9bfcb-4894-002f-bf89-e9fc419237f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B2A4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B2A49"/>
                </a:solidFill>
                <a:latin typeface="+mn-lt"/>
              </a:rPr>
              <a:t>工賃売上の比較（円）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工賃売上（円）</c:v>
                </c:pt>
              </c:strCache>
            </c:strRef>
          </c:tx>
          <c:spPr>
            <a:solidFill>
              <a:srgbClr val="7FB3D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B2A4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FB3D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28C28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昨年
220台×4,400円</c:v>
                  </c:pt>
                  <c:pt idx="1">
                    <c:v>今回の目標
300台×3,520円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968000</c:v>
                </c:pt>
                <c:pt idx="1">
                  <c:v>1056000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200" u="none">
                  <a:solidFill>
                    <a:srgbClr val="1B2A4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A49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300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B2A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冬タイヤ交換 早期予約キャンペーン｜企画会議資料　01 背景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昨年の繁忙期は、予約なしの来店が集中して混雑した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3108960" cy="2926080"/>
          </a:xfrm>
          <a:prstGeom prst="roundRect">
            <a:avLst>
              <a:gd name="adj" fmla="val 375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6916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昨年の冬タイヤ交換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1945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220台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3832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すべて予約なしの来店</a:t>
            </a:r>
            <a:endParaRPr lang="en-US" sz="1400" dirty="0"/>
          </a:p>
        </p:txBody>
      </p:sp>
      <p:sp>
        <p:nvSpPr>
          <p:cNvPr id="8" name="iconCircle"/>
          <p:cNvSpPr/>
          <p:nvPr/>
        </p:nvSpPr>
        <p:spPr>
          <a:xfrm>
            <a:off x="3931920" y="1554480"/>
            <a:ext cx="640080" cy="64008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9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4742" y="1727302"/>
            <a:ext cx="294437" cy="294437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4754880" y="146304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来店が繁忙期に集中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754880" y="190195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来店する時期が偏り、店内・作業場が混み合った</a:t>
            </a:r>
            <a:endParaRPr lang="en-US" sz="1400" dirty="0"/>
          </a:p>
        </p:txBody>
      </p:sp>
      <p:sp>
        <p:nvSpPr>
          <p:cNvPr id="12" name="iconCircle"/>
          <p:cNvSpPr/>
          <p:nvPr/>
        </p:nvSpPr>
        <p:spPr>
          <a:xfrm>
            <a:off x="3931920" y="2560320"/>
            <a:ext cx="640080" cy="64008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3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742" y="2733142"/>
            <a:ext cx="294437" cy="294437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754880" y="24688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待ち時間と作業負荷が課題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4754880" y="290779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待ち時間が延び、現場の負担も増えた</a:t>
            </a:r>
            <a:endParaRPr lang="en-US" sz="1400" dirty="0"/>
          </a:p>
        </p:txBody>
      </p:sp>
      <p:sp>
        <p:nvSpPr>
          <p:cNvPr id="16" name="iconCircle"/>
          <p:cNvSpPr/>
          <p:nvPr/>
        </p:nvSpPr>
        <p:spPr>
          <a:xfrm>
            <a:off x="3931920" y="3566160"/>
            <a:ext cx="640080" cy="640080"/>
          </a:xfrm>
          <a:prstGeom prst="ellipse">
            <a:avLst/>
          </a:prstGeom>
          <a:solidFill>
            <a:srgbClr val="5B7C99"/>
          </a:solidFill>
          <a:ln w="12700">
            <a:solidFill>
              <a:srgbClr val="5B7C99"/>
            </a:solidFill>
            <a:prstDash val="solid"/>
          </a:ln>
        </p:spPr>
      </p:sp>
      <p:pic>
        <p:nvPicPr>
          <p:cNvPr id="17" name="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742" y="3738982"/>
            <a:ext cx="294437" cy="29443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754880" y="34747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昨年実績の詳細は要確認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4754880" y="391363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混雑日数・待ち時間の数字は今後確認する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02 狙い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予約で来店時期を分散し、混雑をならす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Circle"/>
          <p:cNvSpPr/>
          <p:nvPr/>
        </p:nvSpPr>
        <p:spPr>
          <a:xfrm>
            <a:off x="640080" y="1645920"/>
            <a:ext cx="640080" cy="64008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6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902" y="1818742"/>
            <a:ext cx="294437" cy="29443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423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混雑の緩和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予約で来店日を分散し、繁忙期のピークを下げる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3291840" y="14630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Circle"/>
          <p:cNvSpPr/>
          <p:nvPr/>
        </p:nvSpPr>
        <p:spPr>
          <a:xfrm>
            <a:off x="3474720" y="1645920"/>
            <a:ext cx="640080" cy="64008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1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542" y="1818742"/>
            <a:ext cx="294437" cy="29443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74720" y="2423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計画的な作業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早めに予約を確保し、人員と作業を計画的に回す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6126480" y="1463040"/>
            <a:ext cx="256032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Circle"/>
          <p:cNvSpPr/>
          <p:nvPr/>
        </p:nvSpPr>
        <p:spPr>
          <a:xfrm>
            <a:off x="6309360" y="1645920"/>
            <a:ext cx="640080" cy="64008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6" name="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182" y="1818742"/>
            <a:ext cx="294437" cy="294437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09360" y="2423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接点を増やす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30936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地元の個人と近隣事業所の社用車のお客様との関係を深める</a:t>
            </a:r>
            <a:endParaRPr lang="en-US" sz="1400" dirty="0"/>
          </a:p>
        </p:txBody>
      </p:sp>
      <p:sp>
        <p:nvSpPr>
          <p:cNvPr id="19" name="card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457200" y="38404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目標　</a:t>
            </a:r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予約 300台</a:t>
            </a:r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　（昨年は予約なしの来店 220台）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03 対象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対象は、地元の個人と近隣事業所の社用車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402336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Circle"/>
          <p:cNvSpPr/>
          <p:nvPr/>
        </p:nvSpPr>
        <p:spPr>
          <a:xfrm>
            <a:off x="731520" y="1737360"/>
            <a:ext cx="822960" cy="82296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6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" y="1959559"/>
            <a:ext cx="378562" cy="37856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17830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地元の個人のお客様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7889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マイカーの冬タイヤ交換を予約される方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4663440" y="1463040"/>
            <a:ext cx="402336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Circle"/>
          <p:cNvSpPr/>
          <p:nvPr/>
        </p:nvSpPr>
        <p:spPr>
          <a:xfrm>
            <a:off x="4937760" y="1737360"/>
            <a:ext cx="822960" cy="82296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1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959" y="1959559"/>
            <a:ext cx="378562" cy="37856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43600" y="17830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近隣事業所の社用車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4937760" y="27889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社用車の冬タイヤ交換を予約される事業所の方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対象期間内（10月20日〜11月15日）に予約した方が割引の対象になります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04 内容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10月20日〜11月15日の予約で、交換工賃が2割引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37490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600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通常（4本）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9202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trike="sngStrike" dirty="0">
                <a:solidFill>
                  <a:schemeClr val="accent4"/>
                </a:solidFill>
              </a:rPr>
              <a:t>4,400円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5603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▼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8803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早期予約価格（4本）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20040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3,520円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0233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1台あたり880円引き（2割引）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4480560" y="1463040"/>
            <a:ext cx="4206240" cy="640080"/>
          </a:xfrm>
          <a:prstGeom prst="roundRect">
            <a:avLst>
              <a:gd name="adj" fmla="val 17143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63440" y="146304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受付期間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760720" y="146304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10月20日〜11月15日</a:t>
            </a:r>
            <a:endParaRPr lang="en-US" sz="1800" dirty="0"/>
          </a:p>
        </p:txBody>
      </p:sp>
      <p:sp>
        <p:nvSpPr>
          <p:cNvPr id="14" name="card"/>
          <p:cNvSpPr/>
          <p:nvPr/>
        </p:nvSpPr>
        <p:spPr>
          <a:xfrm>
            <a:off x="4480560" y="2240280"/>
            <a:ext cx="4206240" cy="640080"/>
          </a:xfrm>
          <a:prstGeom prst="roundRect">
            <a:avLst>
              <a:gd name="adj" fmla="val 17143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663440" y="224028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割引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760720" y="224028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交換工賃を2割引</a:t>
            </a:r>
            <a:endParaRPr lang="en-US" sz="1800" dirty="0"/>
          </a:p>
        </p:txBody>
      </p:sp>
      <p:sp>
        <p:nvSpPr>
          <p:cNvPr id="17" name="card"/>
          <p:cNvSpPr/>
          <p:nvPr/>
        </p:nvSpPr>
        <p:spPr>
          <a:xfrm>
            <a:off x="4480560" y="3017520"/>
            <a:ext cx="4206240" cy="640080"/>
          </a:xfrm>
          <a:prstGeom prst="roundRect">
            <a:avLst>
              <a:gd name="adj" fmla="val 17143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63440" y="301752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目標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30175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予約300台</a:t>
            </a:r>
            <a:endParaRPr lang="en-US" sz="1800" dirty="0"/>
          </a:p>
        </p:txBody>
      </p:sp>
      <p:sp>
        <p:nvSpPr>
          <p:cNvPr id="20" name="card"/>
          <p:cNvSpPr/>
          <p:nvPr/>
        </p:nvSpPr>
        <p:spPr>
          <a:xfrm>
            <a:off x="4480560" y="3794760"/>
            <a:ext cx="4206240" cy="640080"/>
          </a:xfrm>
          <a:prstGeom prst="roundRect">
            <a:avLst>
              <a:gd name="adj" fmla="val 17143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663440" y="379476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昨年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0" y="37947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予約なしの来店220台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05 告知方法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店頭・DM・自社サイトの3本で告知する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2560320" cy="246888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Circle"/>
          <p:cNvSpPr/>
          <p:nvPr/>
        </p:nvSpPr>
        <p:spPr>
          <a:xfrm>
            <a:off x="640080" y="1645920"/>
            <a:ext cx="731520" cy="73152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6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590" y="1843430"/>
            <a:ext cx="336499" cy="33649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514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店頭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9718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ポスター・チラシで来店中のお客様に案内する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3291840" y="1463040"/>
            <a:ext cx="2560320" cy="246888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Circle"/>
          <p:cNvSpPr/>
          <p:nvPr/>
        </p:nvSpPr>
        <p:spPr>
          <a:xfrm>
            <a:off x="3474720" y="1645920"/>
            <a:ext cx="731520" cy="73152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1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230" y="1843430"/>
            <a:ext cx="336499" cy="33649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74720" y="2514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DM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29718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個人のお客様と近隣事業所へ案内する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送付日・部数：未定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6126480" y="1463040"/>
            <a:ext cx="2560320" cy="246888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Circle"/>
          <p:cNvSpPr/>
          <p:nvPr/>
        </p:nvSpPr>
        <p:spPr>
          <a:xfrm>
            <a:off x="6309360" y="1645920"/>
            <a:ext cx="731520" cy="731520"/>
          </a:xfrm>
          <a:prstGeom prst="ellipse">
            <a:avLst/>
          </a:prstGeom>
          <a:solidFill>
            <a:srgbClr val="2F5D8C"/>
          </a:solidFill>
          <a:ln w="12700">
            <a:solidFill>
              <a:srgbClr val="2F5D8C"/>
            </a:solidFill>
            <a:prstDash val="solid"/>
          </a:ln>
        </p:spPr>
      </p:sp>
      <p:pic>
        <p:nvPicPr>
          <p:cNvPr id="16" name="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870" y="1843430"/>
            <a:ext cx="336499" cy="336499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09360" y="25146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自社サイト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6309360" y="297180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キャンペーン内容と期間を掲載する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5"/>
                </a:solidFill>
              </a:rPr>
              <a:t>告知にかかる費用（印刷・DM郵送費など）：未定／要確認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06 作業の平準化の効果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予約制で来店を分散し、作業を計画的に回す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457200" y="1463040"/>
            <a:ext cx="361188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昨年：予約なしの来店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来店が繁忙期に集中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待ち時間が発生しやすい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当日まで作業量が読めない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219456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accent2"/>
                </a:solidFill>
              </a:rPr>
              <a:t>▶</a:t>
            </a:r>
            <a:endParaRPr lang="en-US" sz="2800" dirty="0"/>
          </a:p>
        </p:txBody>
      </p:sp>
      <p:sp>
        <p:nvSpPr>
          <p:cNvPr id="8" name="card"/>
          <p:cNvSpPr/>
          <p:nvPr/>
        </p:nvSpPr>
        <p:spPr>
          <a:xfrm>
            <a:off x="5074920" y="1463040"/>
            <a:ext cx="3611880" cy="2103120"/>
          </a:xfrm>
          <a:prstGeom prst="roundRect">
            <a:avLst>
              <a:gd name="adj" fmla="val 5217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25780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今回：予約制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25780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来店日が分散する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待ち時間を短くできる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作業と人員配置を計画できる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749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効果の測り方</a:t>
            </a:r>
            <a:endParaRPr lang="en-US" sz="1400" dirty="0"/>
          </a:p>
        </p:txBody>
      </p:sp>
      <p:sp>
        <p:nvSpPr>
          <p:cNvPr id="12" name="chip"/>
          <p:cNvSpPr/>
          <p:nvPr/>
        </p:nvSpPr>
        <p:spPr>
          <a:xfrm>
            <a:off x="457200" y="4114800"/>
            <a:ext cx="256032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41148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予約台数（目標300台）</a:t>
            </a:r>
            <a:endParaRPr lang="en-US" sz="1400" dirty="0"/>
          </a:p>
        </p:txBody>
      </p:sp>
      <p:sp>
        <p:nvSpPr>
          <p:cNvPr id="14" name="chip"/>
          <p:cNvSpPr/>
          <p:nvPr/>
        </p:nvSpPr>
        <p:spPr>
          <a:xfrm>
            <a:off x="3291840" y="4114800"/>
            <a:ext cx="256032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291840" y="41148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当日の待ち時間</a:t>
            </a:r>
            <a:endParaRPr lang="en-US" sz="1400" dirty="0"/>
          </a:p>
        </p:txBody>
      </p:sp>
      <p:sp>
        <p:nvSpPr>
          <p:cNvPr id="16" name="chip"/>
          <p:cNvSpPr/>
          <p:nvPr/>
        </p:nvSpPr>
        <p:spPr>
          <a:xfrm>
            <a:off x="6126480" y="4114800"/>
            <a:ext cx="256032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126480" y="41148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ピーク日の来店台数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07 収支見込み（工賃売上ベースの試算）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目標達成で、工賃売上は昨年比88,000円増の見込み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371600"/>
          <a:ext cx="438912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"/>
          <p:cNvSpPr/>
          <p:nvPr/>
        </p:nvSpPr>
        <p:spPr>
          <a:xfrm>
            <a:off x="5120640" y="1371600"/>
            <a:ext cx="35661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257800" y="1371600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+88,000円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6858000" y="137160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昨年比の工賃売上（目標達成時）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5120640" y="2286000"/>
            <a:ext cx="35661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257800" y="2286000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275台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0" y="228600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工賃売上が昨年並みになる予約台数</a:t>
            </a:r>
            <a:endParaRPr lang="en-US" sz="1200" dirty="0"/>
          </a:p>
        </p:txBody>
      </p:sp>
      <p:sp>
        <p:nvSpPr>
          <p:cNvPr id="11" name="card"/>
          <p:cNvSpPr/>
          <p:nvPr/>
        </p:nvSpPr>
        <p:spPr>
          <a:xfrm>
            <a:off x="5120640" y="3200400"/>
            <a:ext cx="35661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257800" y="3200400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264,000円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0" y="320040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割引の総額（300台×880円）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425196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部品・タイヤ販売、原価、告知費用は未反映（要確認）。昨年の220台は通常工賃4,400円で試算。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08 スケジュール（案）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10月20日に受付を始め、11月15日に締め切る</a:t>
            </a:r>
            <a:endParaRPr lang="en-US" sz="2400" dirty="0"/>
          </a:p>
        </p:txBody>
      </p:sp>
      <p:sp>
        <p:nvSpPr>
          <p:cNvPr id="4" name="timelineLine"/>
          <p:cNvSpPr/>
          <p:nvPr/>
        </p:nvSpPr>
        <p:spPr>
          <a:xfrm>
            <a:off x="1280160" y="2148840"/>
            <a:ext cx="6583680" cy="0"/>
          </a:xfrm>
          <a:prstGeom prst="line">
            <a:avLst/>
          </a:prstGeom>
          <a:noFill/>
          <a:ln w="38100">
            <a:solidFill>
              <a:srgbClr val="7FB3D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1463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〜10月19日</a:t>
            </a:r>
            <a:endParaRPr lang="en-US" sz="1400" dirty="0"/>
          </a:p>
        </p:txBody>
      </p:sp>
      <p:sp>
        <p:nvSpPr>
          <p:cNvPr id="6" name="node"/>
          <p:cNvSpPr/>
          <p:nvPr/>
        </p:nvSpPr>
        <p:spPr>
          <a:xfrm>
            <a:off x="1097280" y="1965960"/>
            <a:ext cx="365760" cy="365760"/>
          </a:xfrm>
          <a:prstGeom prst="ellipse">
            <a:avLst/>
          </a:prstGeom>
          <a:solidFill>
            <a:srgbClr val="2F5D8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card"/>
          <p:cNvSpPr/>
          <p:nvPr/>
        </p:nvSpPr>
        <p:spPr>
          <a:xfrm>
            <a:off x="502920" y="2606040"/>
            <a:ext cx="1554480" cy="173736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66928" y="2697480"/>
            <a:ext cx="14264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告知物の準備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66928" y="3337560"/>
            <a:ext cx="1426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ポスター・DM・サイト掲載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148840" y="1463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10月20日</a:t>
            </a:r>
            <a:endParaRPr lang="en-US" sz="1400" dirty="0"/>
          </a:p>
        </p:txBody>
      </p:sp>
      <p:sp>
        <p:nvSpPr>
          <p:cNvPr id="11" name="node"/>
          <p:cNvSpPr/>
          <p:nvPr/>
        </p:nvSpPr>
        <p:spPr>
          <a:xfrm>
            <a:off x="2743200" y="1965960"/>
            <a:ext cx="365760" cy="365760"/>
          </a:xfrm>
          <a:prstGeom prst="ellipse">
            <a:avLst/>
          </a:prstGeom>
          <a:solidFill>
            <a:srgbClr val="F28C2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card"/>
          <p:cNvSpPr/>
          <p:nvPr/>
        </p:nvSpPr>
        <p:spPr>
          <a:xfrm>
            <a:off x="2148840" y="2606040"/>
            <a:ext cx="1554480" cy="173736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212848" y="2697480"/>
            <a:ext cx="14264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予約受付開始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212848" y="3337560"/>
            <a:ext cx="1426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店頭・DM・自社サイトで同時に告知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794760" y="1463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10/20〜11/15</a:t>
            </a:r>
            <a:endParaRPr lang="en-US" sz="1400" dirty="0"/>
          </a:p>
        </p:txBody>
      </p:sp>
      <p:sp>
        <p:nvSpPr>
          <p:cNvPr id="16" name="node"/>
          <p:cNvSpPr/>
          <p:nvPr/>
        </p:nvSpPr>
        <p:spPr>
          <a:xfrm>
            <a:off x="4389120" y="1965960"/>
            <a:ext cx="365760" cy="365760"/>
          </a:xfrm>
          <a:prstGeom prst="ellipse">
            <a:avLst/>
          </a:prstGeom>
          <a:solidFill>
            <a:srgbClr val="2F5D8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card"/>
          <p:cNvSpPr/>
          <p:nvPr/>
        </p:nvSpPr>
        <p:spPr>
          <a:xfrm>
            <a:off x="3794760" y="2606040"/>
            <a:ext cx="1554480" cy="173736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58768" y="2697480"/>
            <a:ext cx="14264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予約受付期間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3858768" y="3337560"/>
            <a:ext cx="1426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27日間。予約数を毎週確認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1463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11月15日</a:t>
            </a:r>
            <a:endParaRPr lang="en-US" sz="1400" dirty="0"/>
          </a:p>
        </p:txBody>
      </p:sp>
      <p:sp>
        <p:nvSpPr>
          <p:cNvPr id="21" name="node"/>
          <p:cNvSpPr/>
          <p:nvPr/>
        </p:nvSpPr>
        <p:spPr>
          <a:xfrm>
            <a:off x="6035040" y="1965960"/>
            <a:ext cx="365760" cy="365760"/>
          </a:xfrm>
          <a:prstGeom prst="ellipse">
            <a:avLst/>
          </a:prstGeom>
          <a:solidFill>
            <a:srgbClr val="F28C2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card"/>
          <p:cNvSpPr/>
          <p:nvPr/>
        </p:nvSpPr>
        <p:spPr>
          <a:xfrm>
            <a:off x="5440680" y="2606040"/>
            <a:ext cx="1554480" cy="173736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504688" y="2697480"/>
            <a:ext cx="14264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受付締切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504688" y="3337560"/>
            <a:ext cx="1426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予約台数を確定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14630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締切後</a:t>
            </a:r>
            <a:endParaRPr lang="en-US" sz="1400" dirty="0"/>
          </a:p>
        </p:txBody>
      </p:sp>
      <p:sp>
        <p:nvSpPr>
          <p:cNvPr id="26" name="node"/>
          <p:cNvSpPr/>
          <p:nvPr/>
        </p:nvSpPr>
        <p:spPr>
          <a:xfrm>
            <a:off x="7680960" y="1965960"/>
            <a:ext cx="365760" cy="365760"/>
          </a:xfrm>
          <a:prstGeom prst="ellipse">
            <a:avLst/>
          </a:prstGeom>
          <a:solidFill>
            <a:srgbClr val="2F5D8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card"/>
          <p:cNvSpPr/>
          <p:nvPr/>
        </p:nvSpPr>
        <p:spPr>
          <a:xfrm>
            <a:off x="7086600" y="2606040"/>
            <a:ext cx="1554480" cy="173736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150608" y="2697480"/>
            <a:ext cx="14264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作業日程を調整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150608" y="3337560"/>
            <a:ext cx="14264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交換の実施期間は要確認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09 リスクと対策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想定されるリスクには、あらかじめ対策を決めておく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対策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予約が目標300台に届かない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受付期間中、予約数を毎週確認し、店頭・サイトで追加告知する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予約が特定の日に偏る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日程枠ごとに受付上限を設け、空き枠を案内する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割引で工賃売上が伸びない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275台を最低ラインとして、進捗を管理する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キャンセル・無断欠席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A49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前日に確認連絡する（法人は担当者あて）</a:t>
                      </a:r>
                      <a:endParaRPr lang="en-US" sz="14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B3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Label"/>
          <p:cNvSpPr txBox="1"/>
          <p:nvPr/>
        </p:nvSpPr>
        <p:spPr>
          <a:xfrm>
            <a:off x="457200" y="1828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10 まとめ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早期予約で混雑をならし、工賃売上も昨年を上回る</a:t>
            </a:r>
            <a:endParaRPr lang="en-US" sz="2400" dirty="0"/>
          </a:p>
        </p:txBody>
      </p:sp>
      <p:sp>
        <p:nvSpPr>
          <p:cNvPr id="4" name="iconCircle"/>
          <p:cNvSpPr/>
          <p:nvPr/>
        </p:nvSpPr>
        <p:spPr>
          <a:xfrm>
            <a:off x="457200" y="1463040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pic>
        <p:nvPicPr>
          <p:cNvPr id="5" name="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988" y="1598828"/>
            <a:ext cx="231343" cy="23134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43000" y="14173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10/20〜11/15の予約で交換工賃を2割引（4,400円→3,520円）</a:t>
            </a:r>
            <a:endParaRPr lang="en-US" sz="1400" dirty="0"/>
          </a:p>
        </p:txBody>
      </p:sp>
      <p:sp>
        <p:nvSpPr>
          <p:cNvPr id="7" name="iconCircle"/>
          <p:cNvSpPr/>
          <p:nvPr/>
        </p:nvSpPr>
        <p:spPr>
          <a:xfrm>
            <a:off x="457200" y="2240280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pic>
        <p:nvPicPr>
          <p:cNvPr id="8" name="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88" y="2376068"/>
            <a:ext cx="231343" cy="23134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43000" y="219456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目標は予約300台（昨年は予約なしの来店220台）</a:t>
            </a:r>
            <a:endParaRPr lang="en-US" sz="1400" dirty="0"/>
          </a:p>
        </p:txBody>
      </p:sp>
      <p:sp>
        <p:nvSpPr>
          <p:cNvPr id="10" name="iconCircle"/>
          <p:cNvSpPr/>
          <p:nvPr/>
        </p:nvSpPr>
        <p:spPr>
          <a:xfrm>
            <a:off x="457200" y="3017520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pic>
        <p:nvPicPr>
          <p:cNvPr id="11" name="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88" y="3153308"/>
            <a:ext cx="231343" cy="23134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43000" y="297180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告知は店頭・DM・自社サイトの3本</a:t>
            </a:r>
            <a:endParaRPr lang="en-US" sz="1400" dirty="0"/>
          </a:p>
        </p:txBody>
      </p:sp>
      <p:sp>
        <p:nvSpPr>
          <p:cNvPr id="13" name="iconCircle"/>
          <p:cNvSpPr/>
          <p:nvPr/>
        </p:nvSpPr>
        <p:spPr>
          <a:xfrm>
            <a:off x="457200" y="3794760"/>
            <a:ext cx="502920" cy="502920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/>
            </a:solidFill>
            <a:prstDash val="solid"/>
          </a:ln>
        </p:spPr>
      </p:sp>
      <p:pic>
        <p:nvPicPr>
          <p:cNvPr id="14" name="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88" y="3930548"/>
            <a:ext cx="231343" cy="23134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143000" y="374904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工賃売上は目標達成で昨年比88,000円増。275台が最低ライン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5394960" y="1417320"/>
            <a:ext cx="3291840" cy="301752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5577840" y="15544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会議で決めてほしいこと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5577840" y="20574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実施するかどうか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告知費用の予算（未定）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タイヤ交換の実施日程（要確認）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nter Tire">
  <a:themeElements>
    <a:clrScheme name="Winter Tire">
      <a:dk1>
        <a:srgbClr val="1B2A49"/>
      </a:dk1>
      <a:lt1>
        <a:srgbClr val="FFFFFF"/>
      </a:lt1>
      <a:dk2>
        <a:srgbClr val="2F5D8C"/>
      </a:dk2>
      <a:lt2>
        <a:srgbClr val="E8F1FA"/>
      </a:lt2>
      <a:accent1>
        <a:srgbClr val="2F5D8C"/>
      </a:accent1>
      <a:accent2>
        <a:srgbClr val="F28C28"/>
      </a:accent2>
      <a:accent3>
        <a:srgbClr val="7FB3D9"/>
      </a:accent3>
      <a:accent4>
        <a:srgbClr val="5B7C99"/>
      </a:accent4>
      <a:accent5>
        <a:srgbClr val="C0392B"/>
      </a:accent5>
      <a:accent6>
        <a:srgbClr val="3A9D7A"/>
      </a:accent6>
      <a:hlink>
        <a:srgbClr val="2F5D8C"/>
      </a:hlink>
      <a:folHlink>
        <a:srgbClr val="5B7C99"/>
      </a:folHlink>
    </a:clrScheme>
    <a:fontScheme name="Winter Tir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冬タイヤ交換 早期予約キャンペーン企画書</dc:title>
  <dc:subject>PptxGenJS Presentation</dc:subject>
  <dc:creator>PptxGenJS</dc:creator>
  <cp:lastModifiedBy>PptxGenJS</cp:lastModifiedBy>
  <cp:revision>1</cp:revision>
  <dcterms:created xsi:type="dcterms:W3CDTF">2026-10-12T06:10:43Z</dcterms:created>
  <dcterms:modified xsi:type="dcterms:W3CDTF">2026-10-12T06:10:43Z</dcterms:modified>
</cp:coreProperties>
</file>